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58" r:id="rId4"/>
    <p:sldId id="259" r:id="rId5"/>
    <p:sldId id="273" r:id="rId6"/>
    <p:sldId id="262" r:id="rId7"/>
    <p:sldId id="261" r:id="rId8"/>
    <p:sldId id="27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325"/>
    <a:srgbClr val="25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D239-1A3C-41FD-B4DD-9CA6A885F2BE}" type="datetimeFigureOut">
              <a:rPr lang="en-GB" smtClean="0"/>
              <a:t>22/10/2020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0F5D-69A4-43C9-9D94-FDEC76A2BBB3}" type="slidenum">
              <a:rPr lang="en-GB" smtClean="0"/>
              <a:t>‹N›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74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D239-1A3C-41FD-B4DD-9CA6A885F2BE}" type="datetimeFigureOut">
              <a:rPr lang="en-GB" smtClean="0"/>
              <a:t>22/10/2020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0F5D-69A4-43C9-9D94-FDEC76A2BB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46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D239-1A3C-41FD-B4DD-9CA6A885F2BE}" type="datetimeFigureOut">
              <a:rPr lang="en-GB" smtClean="0"/>
              <a:t>22/10/2020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0F5D-69A4-43C9-9D94-FDEC76A2BB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590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D239-1A3C-41FD-B4DD-9CA6A885F2BE}" type="datetimeFigureOut">
              <a:rPr lang="en-GB" smtClean="0"/>
              <a:t>22/10/2020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0F5D-69A4-43C9-9D94-FDEC76A2BBB3}" type="slidenum">
              <a:rPr lang="en-GB" smtClean="0"/>
              <a:t>‹N›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13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D239-1A3C-41FD-B4DD-9CA6A885F2BE}" type="datetimeFigureOut">
              <a:rPr lang="en-GB" smtClean="0"/>
              <a:t>22/10/2020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0F5D-69A4-43C9-9D94-FDEC76A2BB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59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D239-1A3C-41FD-B4DD-9CA6A885F2BE}" type="datetimeFigureOut">
              <a:rPr lang="en-GB" smtClean="0"/>
              <a:t>22/10/2020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0F5D-69A4-43C9-9D94-FDEC76A2BBB3}" type="slidenum">
              <a:rPr lang="en-GB" smtClean="0"/>
              <a:t>‹N›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0831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D239-1A3C-41FD-B4DD-9CA6A885F2BE}" type="datetimeFigureOut">
              <a:rPr lang="en-GB" smtClean="0"/>
              <a:t>22/10/2020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0F5D-69A4-43C9-9D94-FDEC76A2BB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098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D239-1A3C-41FD-B4DD-9CA6A885F2BE}" type="datetimeFigureOut">
              <a:rPr lang="en-GB" smtClean="0"/>
              <a:t>22/10/2020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0F5D-69A4-43C9-9D94-FDEC76A2BB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739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D239-1A3C-41FD-B4DD-9CA6A885F2BE}" type="datetimeFigureOut">
              <a:rPr lang="en-GB" smtClean="0"/>
              <a:t>22/10/2020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0F5D-69A4-43C9-9D94-FDEC76A2BB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40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D239-1A3C-41FD-B4DD-9CA6A885F2BE}" type="datetimeFigureOut">
              <a:rPr lang="en-GB" smtClean="0"/>
              <a:t>22/10/2020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0F5D-69A4-43C9-9D94-FDEC76A2BB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64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D239-1A3C-41FD-B4DD-9CA6A885F2BE}" type="datetimeFigureOut">
              <a:rPr lang="en-GB" smtClean="0"/>
              <a:t>22/10/2020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0F5D-69A4-43C9-9D94-FDEC76A2BB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588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D239-1A3C-41FD-B4DD-9CA6A885F2BE}" type="datetimeFigureOut">
              <a:rPr lang="en-GB" smtClean="0"/>
              <a:t>22/10/2020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0F5D-69A4-43C9-9D94-FDEC76A2BB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808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D239-1A3C-41FD-B4DD-9CA6A885F2BE}" type="datetimeFigureOut">
              <a:rPr lang="en-GB" smtClean="0"/>
              <a:t>22/10/2020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0F5D-69A4-43C9-9D94-FDEC76A2BB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022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D239-1A3C-41FD-B4DD-9CA6A885F2BE}" type="datetimeFigureOut">
              <a:rPr lang="en-GB" smtClean="0"/>
              <a:t>22/10/2020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0F5D-69A4-43C9-9D94-FDEC76A2BB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69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D239-1A3C-41FD-B4DD-9CA6A885F2BE}" type="datetimeFigureOut">
              <a:rPr lang="en-GB" smtClean="0"/>
              <a:t>22/10/2020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0F5D-69A4-43C9-9D94-FDEC76A2BB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39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D239-1A3C-41FD-B4DD-9CA6A885F2BE}" type="datetimeFigureOut">
              <a:rPr lang="en-GB" smtClean="0"/>
              <a:t>22/10/2020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0F5D-69A4-43C9-9D94-FDEC76A2BB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20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D239-1A3C-41FD-B4DD-9CA6A885F2BE}" type="datetimeFigureOut">
              <a:rPr lang="en-GB" smtClean="0"/>
              <a:t>22/10/2020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0F5D-69A4-43C9-9D94-FDEC76A2BB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110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086D239-1A3C-41FD-B4DD-9CA6A885F2BE}" type="datetimeFigureOut">
              <a:rPr lang="en-GB" smtClean="0"/>
              <a:t>22/10/2020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49E0F5D-69A4-43C9-9D94-FDEC76A2BB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955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ttle.gov/Documents/Departments/SDOT/GIS/Collisions_OD.pdf" TargetMode="External"/><Relationship Id="rId2" Type="http://schemas.openxmlformats.org/officeDocument/2006/relationships/hyperlink" Target="https://data-seattlecitygis.opendata.arcgis.com/datasets/collision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aw.githubusercontent.com/Okenite1/Coursera_Capstone/main/Seattle_city_final.p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F233FBE-CFCC-4692-9188-5856B74D0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999" y="221673"/>
            <a:ext cx="11684000" cy="980209"/>
          </a:xfrm>
        </p:spPr>
        <p:txBody>
          <a:bodyPr>
            <a:normAutofit/>
          </a:bodyPr>
          <a:lstStyle/>
          <a:p>
            <a:pPr algn="ctr"/>
            <a:r>
              <a:rPr lang="en-GB" sz="4400" dirty="0"/>
              <a:t>TRAFFIC ACCIDENT SEVERITY PREDICTION</a:t>
            </a:r>
          </a:p>
        </p:txBody>
      </p:sp>
      <p:sp>
        <p:nvSpPr>
          <p:cNvPr id="9" name="Sottotitolo 8">
            <a:extLst>
              <a:ext uri="{FF2B5EF4-FFF2-40B4-BE49-F238E27FC236}">
                <a16:creationId xmlns:a16="http://schemas.microsoft.com/office/drawing/2014/main" id="{C7C4AB9C-1062-496C-9517-E0318844DE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b="1" i="0" dirty="0">
                <a:solidFill>
                  <a:schemeClr val="tx1"/>
                </a:solidFill>
                <a:effectLst/>
                <a:latin typeface="Helvetica Neue"/>
              </a:rPr>
              <a:t>Predicting the traffic accident severity using Machine Learning Algorithms</a:t>
            </a:r>
            <a:endParaRPr lang="en-US" sz="2000" b="1" dirty="0">
              <a:solidFill>
                <a:schemeClr val="tx1"/>
              </a:solidFill>
              <a:latin typeface="Helvetica Neue"/>
            </a:endParaRPr>
          </a:p>
          <a:p>
            <a:pPr algn="ctr"/>
            <a:r>
              <a:rPr lang="en-US" sz="2000" b="1" i="0" dirty="0">
                <a:solidFill>
                  <a:schemeClr val="tx1"/>
                </a:solidFill>
                <a:effectLst/>
                <a:latin typeface="Helvetica Neue"/>
              </a:rPr>
              <a:t>Applied Data Science Capstone by IBM/Coursera</a:t>
            </a:r>
          </a:p>
          <a:p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99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65196F-5CCB-4659-82C3-0D172DE486BD}"/>
              </a:ext>
            </a:extLst>
          </p:cNvPr>
          <p:cNvSpPr txBox="1"/>
          <p:nvPr/>
        </p:nvSpPr>
        <p:spPr>
          <a:xfrm>
            <a:off x="240013" y="5645677"/>
            <a:ext cx="11711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Situation is slightly different for the weather conditions</a:t>
            </a:r>
          </a:p>
          <a:p>
            <a:r>
              <a:rPr lang="en-GB" sz="2000" dirty="0"/>
              <a:t>Almost the same amount of accidents were registered for both severity 3 and 4 with overcast and raining weather conditions</a:t>
            </a:r>
          </a:p>
          <a:p>
            <a:endParaRPr lang="en-GB" sz="2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39E9FE-804D-47ED-B6F7-9747F2111D4F}"/>
              </a:ext>
            </a:extLst>
          </p:cNvPr>
          <p:cNvSpPr txBox="1"/>
          <p:nvPr/>
        </p:nvSpPr>
        <p:spPr>
          <a:xfrm>
            <a:off x="240013" y="109408"/>
            <a:ext cx="11936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Weather Conditions 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42E58D7-EC1A-4D0C-B871-8EA24CD3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73" y="1952883"/>
            <a:ext cx="2943446" cy="295223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79C99AC-D677-46DA-B4C2-F836B7757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085" y="1029923"/>
            <a:ext cx="6752221" cy="456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78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65196F-5CCB-4659-82C3-0D172DE486BD}"/>
              </a:ext>
            </a:extLst>
          </p:cNvPr>
          <p:cNvSpPr txBox="1"/>
          <p:nvPr/>
        </p:nvSpPr>
        <p:spPr>
          <a:xfrm>
            <a:off x="240012" y="1277311"/>
            <a:ext cx="11711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All the features were used to train the model ( in exception of those already dropped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Random Forest Classifier and best Features for Random Forest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Decision Tree Classifier and best Features for Decision Tree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39E9FE-804D-47ED-B6F7-9747F2111D4F}"/>
              </a:ext>
            </a:extLst>
          </p:cNvPr>
          <p:cNvSpPr txBox="1"/>
          <p:nvPr/>
        </p:nvSpPr>
        <p:spPr>
          <a:xfrm>
            <a:off x="240013" y="109408"/>
            <a:ext cx="11936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1</a:t>
            </a:r>
            <a:r>
              <a:rPr lang="en-GB" sz="2400" b="1" baseline="30000" dirty="0"/>
              <a:t>st</a:t>
            </a:r>
            <a:r>
              <a:rPr lang="en-GB" sz="2400" b="1" dirty="0"/>
              <a:t> Analysis – Accident severity prediction using all non-dropped features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18A3F04-5695-4D3C-9AB2-1F682E7B4EEF}"/>
              </a:ext>
            </a:extLst>
          </p:cNvPr>
          <p:cNvSpPr txBox="1"/>
          <p:nvPr/>
        </p:nvSpPr>
        <p:spPr>
          <a:xfrm>
            <a:off x="240012" y="3306988"/>
            <a:ext cx="11936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2</a:t>
            </a:r>
            <a:r>
              <a:rPr lang="en-GB" sz="2400" b="1" baseline="30000" dirty="0"/>
              <a:t>nd</a:t>
            </a:r>
            <a:r>
              <a:rPr lang="en-GB" sz="2400" b="1" dirty="0"/>
              <a:t> Analysis – Accident severity prediction using weather, road and light conditions only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014E9A-F3C0-4FE7-9371-C69DE3992963}"/>
              </a:ext>
            </a:extLst>
          </p:cNvPr>
          <p:cNvSpPr txBox="1"/>
          <p:nvPr/>
        </p:nvSpPr>
        <p:spPr>
          <a:xfrm>
            <a:off x="240012" y="4844223"/>
            <a:ext cx="11711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Only the weather, road and light conditions were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Random Forest Classifier and Best Features for Random Forest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Decision Tree Classifier and Best Features for Decision Tree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64068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39E9FE-804D-47ED-B6F7-9747F2111D4F}"/>
              </a:ext>
            </a:extLst>
          </p:cNvPr>
          <p:cNvSpPr txBox="1"/>
          <p:nvPr/>
        </p:nvSpPr>
        <p:spPr>
          <a:xfrm>
            <a:off x="4058341" y="274291"/>
            <a:ext cx="407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1</a:t>
            </a:r>
            <a:r>
              <a:rPr lang="en-GB" sz="2800" b="1" baseline="30000" dirty="0"/>
              <a:t>st</a:t>
            </a:r>
            <a:r>
              <a:rPr lang="en-GB" sz="2800" b="1" dirty="0"/>
              <a:t> Analysis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B392A23-CC7F-435E-A9A0-83FEECA8590E}"/>
              </a:ext>
            </a:extLst>
          </p:cNvPr>
          <p:cNvSpPr txBox="1"/>
          <p:nvPr/>
        </p:nvSpPr>
        <p:spPr>
          <a:xfrm>
            <a:off x="240012" y="1832931"/>
            <a:ext cx="11711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Really accurate algorithm. Unfortunately it is slower than the Decision Tree algorithm.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accuracy scored was 0.9999828911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most important feature was Injuries one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33995D6-1B7D-4AA0-816C-7652BA70F2C7}"/>
              </a:ext>
            </a:extLst>
          </p:cNvPr>
          <p:cNvSpPr txBox="1"/>
          <p:nvPr/>
        </p:nvSpPr>
        <p:spPr>
          <a:xfrm>
            <a:off x="240012" y="1052525"/>
            <a:ext cx="11936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Random Forest Algorithm</a:t>
            </a: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445E16A-CC36-4A0A-AB08-716EB4380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95" y="3290446"/>
            <a:ext cx="6173606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35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39E9FE-804D-47ED-B6F7-9747F2111D4F}"/>
              </a:ext>
            </a:extLst>
          </p:cNvPr>
          <p:cNvSpPr txBox="1"/>
          <p:nvPr/>
        </p:nvSpPr>
        <p:spPr>
          <a:xfrm>
            <a:off x="4058341" y="274291"/>
            <a:ext cx="407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1</a:t>
            </a:r>
            <a:r>
              <a:rPr lang="en-GB" sz="2800" b="1" baseline="30000" dirty="0"/>
              <a:t>st</a:t>
            </a:r>
            <a:r>
              <a:rPr lang="en-GB" sz="2800" b="1" dirty="0"/>
              <a:t> Analysis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B392A23-CC7F-435E-A9A0-83FEECA8590E}"/>
              </a:ext>
            </a:extLst>
          </p:cNvPr>
          <p:cNvSpPr txBox="1"/>
          <p:nvPr/>
        </p:nvSpPr>
        <p:spPr>
          <a:xfrm>
            <a:off x="240012" y="1673560"/>
            <a:ext cx="11711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Best accuracy scored: 1.0000000000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Faster than Random Forest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Sensitive to overfitting, checked with </a:t>
            </a:r>
            <a:r>
              <a:rPr lang="en-GB" sz="2000" dirty="0" err="1"/>
              <a:t>cross_validation_score</a:t>
            </a:r>
            <a:r>
              <a:rPr lang="en-GB" sz="2000" dirty="0"/>
              <a:t>: 0.9999435494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most important feature was Injuries one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33995D6-1B7D-4AA0-816C-7652BA70F2C7}"/>
              </a:ext>
            </a:extLst>
          </p:cNvPr>
          <p:cNvSpPr txBox="1"/>
          <p:nvPr/>
        </p:nvSpPr>
        <p:spPr>
          <a:xfrm>
            <a:off x="240012" y="1052525"/>
            <a:ext cx="11936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Decision Tree Algorithm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02DF9E5-B53A-4C2A-8FC2-5B6361AA7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779" y="3291087"/>
            <a:ext cx="6237121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73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39E9FE-804D-47ED-B6F7-9747F2111D4F}"/>
              </a:ext>
            </a:extLst>
          </p:cNvPr>
          <p:cNvSpPr txBox="1"/>
          <p:nvPr/>
        </p:nvSpPr>
        <p:spPr>
          <a:xfrm>
            <a:off x="4058341" y="274291"/>
            <a:ext cx="407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2</a:t>
            </a:r>
            <a:r>
              <a:rPr lang="en-GB" sz="2800" b="1" baseline="30000" dirty="0"/>
              <a:t>nd</a:t>
            </a:r>
            <a:r>
              <a:rPr lang="en-GB" sz="2800" b="1" dirty="0"/>
              <a:t> Analysis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B392A23-CC7F-435E-A9A0-83FEECA8590E}"/>
              </a:ext>
            </a:extLst>
          </p:cNvPr>
          <p:cNvSpPr txBox="1"/>
          <p:nvPr/>
        </p:nvSpPr>
        <p:spPr>
          <a:xfrm>
            <a:off x="240012" y="1832931"/>
            <a:ext cx="11711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Really accurate algorithm. Unfortunately it is slower than the Decision Tree algorithm.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accuracy scored in this case was: 0.6856062550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most important feature was the </a:t>
            </a:r>
            <a:r>
              <a:rPr lang="en-GB" sz="2000" dirty="0" err="1"/>
              <a:t>Lightcond_Unknown</a:t>
            </a:r>
            <a:r>
              <a:rPr lang="en-GB" sz="2000" dirty="0"/>
              <a:t>, followed by </a:t>
            </a:r>
            <a:r>
              <a:rPr lang="en-GB" sz="2000" dirty="0" err="1"/>
              <a:t>Weather_unknown</a:t>
            </a:r>
            <a:r>
              <a:rPr lang="en-GB" sz="2000" dirty="0"/>
              <a:t> and </a:t>
            </a:r>
            <a:r>
              <a:rPr lang="en-GB" sz="2000" dirty="0" err="1"/>
              <a:t>Lighcond_dark</a:t>
            </a:r>
            <a:r>
              <a:rPr lang="en-GB" sz="2000" dirty="0"/>
              <a:t> – Street Light On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33995D6-1B7D-4AA0-816C-7652BA70F2C7}"/>
              </a:ext>
            </a:extLst>
          </p:cNvPr>
          <p:cNvSpPr txBox="1"/>
          <p:nvPr/>
        </p:nvSpPr>
        <p:spPr>
          <a:xfrm>
            <a:off x="240012" y="1052525"/>
            <a:ext cx="11936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Random Forest Algorithm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769D259-BEF6-4C10-AD89-3C1519986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290" y="3291083"/>
            <a:ext cx="7037403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06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39E9FE-804D-47ED-B6F7-9747F2111D4F}"/>
              </a:ext>
            </a:extLst>
          </p:cNvPr>
          <p:cNvSpPr txBox="1"/>
          <p:nvPr/>
        </p:nvSpPr>
        <p:spPr>
          <a:xfrm>
            <a:off x="4058341" y="274291"/>
            <a:ext cx="407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2</a:t>
            </a:r>
            <a:r>
              <a:rPr lang="en-GB" sz="2800" b="1" baseline="30000" dirty="0"/>
              <a:t>nd</a:t>
            </a:r>
            <a:r>
              <a:rPr lang="en-GB" sz="2800" b="1" dirty="0"/>
              <a:t> Analysis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B392A23-CC7F-435E-A9A0-83FEECA8590E}"/>
              </a:ext>
            </a:extLst>
          </p:cNvPr>
          <p:cNvSpPr txBox="1"/>
          <p:nvPr/>
        </p:nvSpPr>
        <p:spPr>
          <a:xfrm>
            <a:off x="240012" y="1673560"/>
            <a:ext cx="11711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Registered again the best accuracy: 0.685857801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Faster than Random Forest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most important feature was </a:t>
            </a:r>
            <a:r>
              <a:rPr lang="en-GB" sz="2000" dirty="0" err="1"/>
              <a:t>Roadcon_unknown</a:t>
            </a:r>
            <a:endParaRPr lang="en-GB" sz="20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33995D6-1B7D-4AA0-816C-7652BA70F2C7}"/>
              </a:ext>
            </a:extLst>
          </p:cNvPr>
          <p:cNvSpPr txBox="1"/>
          <p:nvPr/>
        </p:nvSpPr>
        <p:spPr>
          <a:xfrm>
            <a:off x="240012" y="1052525"/>
            <a:ext cx="11936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Decision Tree Algorithm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4183364-2BBB-488D-AEAC-E5B8B54EA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53" y="3052304"/>
            <a:ext cx="6973889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36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39E9FE-804D-47ED-B6F7-9747F2111D4F}"/>
              </a:ext>
            </a:extLst>
          </p:cNvPr>
          <p:cNvSpPr txBox="1"/>
          <p:nvPr/>
        </p:nvSpPr>
        <p:spPr>
          <a:xfrm>
            <a:off x="400741" y="498881"/>
            <a:ext cx="4075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Conclusions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33995D6-1B7D-4AA0-816C-7652BA70F2C7}"/>
              </a:ext>
            </a:extLst>
          </p:cNvPr>
          <p:cNvSpPr txBox="1"/>
          <p:nvPr/>
        </p:nvSpPr>
        <p:spPr>
          <a:xfrm>
            <a:off x="441002" y="1677214"/>
            <a:ext cx="113099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classifications model I chose performed almost perfectly using all the variables, so, given the number of people injured, the model could predict with and extreme precision the severity of the accident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Using only the weather, road and light conditions, the accuracy dropped significantly Despite this the model can be used anyway, giving acceptable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Many more data are required to have better results, such 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Forecast Weather Data of the days in which the accidents occurred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Coordinates for each accident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Coordinate of each business location and their opening hours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Density of population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11120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39570D57-6CA1-4A38-B31D-676D1B094452}"/>
              </a:ext>
            </a:extLst>
          </p:cNvPr>
          <p:cNvSpPr txBox="1"/>
          <p:nvPr/>
        </p:nvSpPr>
        <p:spPr>
          <a:xfrm>
            <a:off x="-8878" y="657728"/>
            <a:ext cx="8460509" cy="64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Predicting traffic accident severity 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C9A1D1D-1B65-4B28-ABE9-F8DA0BF40404}"/>
              </a:ext>
            </a:extLst>
          </p:cNvPr>
          <p:cNvSpPr txBox="1"/>
          <p:nvPr/>
        </p:nvSpPr>
        <p:spPr>
          <a:xfrm>
            <a:off x="753979" y="1892968"/>
            <a:ext cx="10684042" cy="390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More than 3700 people lose their lives everyday in road accidents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Weather conditions, Road conditions and Light conditions are enough to predict an accident severity by their own? Which variable affect the algorithm the most?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Predicting the accident severity could help each driver, telling them when to pay more attention or slow down in case of adverse conditions</a:t>
            </a:r>
          </a:p>
        </p:txBody>
      </p:sp>
    </p:spTree>
    <p:extLst>
      <p:ext uri="{BB962C8B-B14F-4D97-AF65-F5344CB8AC3E}">
        <p14:creationId xmlns:p14="http://schemas.microsoft.com/office/powerpoint/2010/main" val="552276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39570D57-6CA1-4A38-B31D-676D1B094452}"/>
              </a:ext>
            </a:extLst>
          </p:cNvPr>
          <p:cNvSpPr txBox="1"/>
          <p:nvPr/>
        </p:nvSpPr>
        <p:spPr>
          <a:xfrm>
            <a:off x="275206" y="657729"/>
            <a:ext cx="7042485" cy="64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Data acquisition and cleaning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C9A1D1D-1B65-4B28-ABE9-F8DA0BF40404}"/>
              </a:ext>
            </a:extLst>
          </p:cNvPr>
          <p:cNvSpPr txBox="1"/>
          <p:nvPr/>
        </p:nvSpPr>
        <p:spPr>
          <a:xfrm>
            <a:off x="753979" y="1650437"/>
            <a:ext cx="10684042" cy="372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The Seattle Collisions Dataset (2003-2020), available </a:t>
            </a:r>
            <a:r>
              <a:rPr lang="en-GB" sz="2000" dirty="0">
                <a:hlinkClick r:id="rId2"/>
              </a:rPr>
              <a:t>here</a:t>
            </a:r>
            <a:r>
              <a:rPr lang="en-GB" sz="20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The Seattle Collisions Dataset Metadata, available </a:t>
            </a:r>
            <a:r>
              <a:rPr lang="en-GB" sz="2000" dirty="0">
                <a:hlinkClick r:id="rId3"/>
              </a:rPr>
              <a:t>here</a:t>
            </a:r>
            <a:endParaRPr lang="en-GB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/>
              <a:t>Png</a:t>
            </a:r>
            <a:r>
              <a:rPr lang="en-GB" sz="2000" dirty="0"/>
              <a:t> Image of Seattle City that I especially made for this project, available </a:t>
            </a:r>
            <a:r>
              <a:rPr lang="en-GB" sz="2000" dirty="0">
                <a:hlinkClick r:id="rId4"/>
              </a:rPr>
              <a:t>here</a:t>
            </a:r>
            <a:endParaRPr lang="en-GB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221738 row in total and 40 columns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Missing data will be dropped/replaced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After cleaning and transformed categorical columns into numerical columns: 194827 rows and 41 columns (1</a:t>
            </a:r>
            <a:r>
              <a:rPr lang="en-GB" sz="2000" baseline="30000" dirty="0"/>
              <a:t>st</a:t>
            </a:r>
            <a:r>
              <a:rPr lang="en-GB" sz="2000" dirty="0"/>
              <a:t> analysis); 194827 rows and 29 columns (2</a:t>
            </a:r>
            <a:r>
              <a:rPr lang="en-GB" sz="2000" baseline="30000" dirty="0"/>
              <a:t>nd</a:t>
            </a:r>
            <a:r>
              <a:rPr lang="en-GB" sz="2000" dirty="0"/>
              <a:t> analysis)</a:t>
            </a:r>
          </a:p>
        </p:txBody>
      </p:sp>
    </p:spTree>
    <p:extLst>
      <p:ext uri="{BB962C8B-B14F-4D97-AF65-F5344CB8AC3E}">
        <p14:creationId xmlns:p14="http://schemas.microsoft.com/office/powerpoint/2010/main" val="153536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B8022C1D-E113-411B-B78D-02D69DFDB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154" y="643466"/>
            <a:ext cx="4247937" cy="557106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65196F-5CCB-4659-82C3-0D172DE486BD}"/>
              </a:ext>
            </a:extLst>
          </p:cNvPr>
          <p:cNvSpPr txBox="1"/>
          <p:nvPr/>
        </p:nvSpPr>
        <p:spPr>
          <a:xfrm>
            <a:off x="398584" y="643466"/>
            <a:ext cx="37023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/>
              <a:t>Even if not in the scope of this project, the accidents map shows a concentration in the city-</a:t>
            </a:r>
            <a:r>
              <a:rPr lang="en-GB" sz="2400" dirty="0" err="1"/>
              <a:t>center</a:t>
            </a:r>
            <a:r>
              <a:rPr lang="en-GB" sz="2400" dirty="0"/>
              <a:t> and in the north of Seattle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E8329E-FB14-43B7-8469-FC78CB35F451}"/>
              </a:ext>
            </a:extLst>
          </p:cNvPr>
          <p:cNvSpPr txBox="1"/>
          <p:nvPr/>
        </p:nvSpPr>
        <p:spPr>
          <a:xfrm>
            <a:off x="398583" y="3536877"/>
            <a:ext cx="37023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/>
              <a:t>Further analysis are required to establish a certain correlation with locations and density of population/business locations with the accidents</a:t>
            </a:r>
          </a:p>
        </p:txBody>
      </p:sp>
    </p:spTree>
    <p:extLst>
      <p:ext uri="{BB962C8B-B14F-4D97-AF65-F5344CB8AC3E}">
        <p14:creationId xmlns:p14="http://schemas.microsoft.com/office/powerpoint/2010/main" val="84363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3FA83BC-3ECD-45C8-9E82-CF9D51A42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2" y="747866"/>
            <a:ext cx="10063215" cy="512893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077D577-6A20-40F9-AAE9-F97C33FF34CE}"/>
              </a:ext>
            </a:extLst>
          </p:cNvPr>
          <p:cNvSpPr txBox="1"/>
          <p:nvPr/>
        </p:nvSpPr>
        <p:spPr>
          <a:xfrm>
            <a:off x="255439" y="102101"/>
            <a:ext cx="11936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Under drug influence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678E53-3A1E-4045-9A18-8FD269BE0216}"/>
              </a:ext>
            </a:extLst>
          </p:cNvPr>
          <p:cNvSpPr txBox="1"/>
          <p:nvPr/>
        </p:nvSpPr>
        <p:spPr>
          <a:xfrm>
            <a:off x="255439" y="5937796"/>
            <a:ext cx="11936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Under the use of drugs, the probability to incur in a serious accident ( severity = 4) is ~ 1% against 0.1% of not being under drugs</a:t>
            </a:r>
          </a:p>
        </p:txBody>
      </p:sp>
    </p:spTree>
    <p:extLst>
      <p:ext uri="{BB962C8B-B14F-4D97-AF65-F5344CB8AC3E}">
        <p14:creationId xmlns:p14="http://schemas.microsoft.com/office/powerpoint/2010/main" val="343313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65196F-5CCB-4659-82C3-0D172DE486BD}"/>
              </a:ext>
            </a:extLst>
          </p:cNvPr>
          <p:cNvSpPr txBox="1"/>
          <p:nvPr/>
        </p:nvSpPr>
        <p:spPr>
          <a:xfrm>
            <a:off x="240013" y="5932346"/>
            <a:ext cx="11711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Similar to the drug use, the probability to incur in a serious accident while speeding are almost 1%, </a:t>
            </a:r>
            <a:r>
              <a:rPr lang="en-GB" sz="2000" dirty="0" err="1"/>
              <a:t>significally</a:t>
            </a:r>
            <a:r>
              <a:rPr lang="en-GB" sz="2000" dirty="0"/>
              <a:t> higher in comparison to normal conditions (0.13%)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39E9FE-804D-47ED-B6F7-9747F2111D4F}"/>
              </a:ext>
            </a:extLst>
          </p:cNvPr>
          <p:cNvSpPr txBox="1"/>
          <p:nvPr/>
        </p:nvSpPr>
        <p:spPr>
          <a:xfrm>
            <a:off x="240013" y="109408"/>
            <a:ext cx="11936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Speeding 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D13C063-DA34-4D2F-B1C5-3CF84D1C1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7" y="744400"/>
            <a:ext cx="10063043" cy="512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71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65196F-5CCB-4659-82C3-0D172DE486BD}"/>
              </a:ext>
            </a:extLst>
          </p:cNvPr>
          <p:cNvSpPr txBox="1"/>
          <p:nvPr/>
        </p:nvSpPr>
        <p:spPr>
          <a:xfrm>
            <a:off x="240013" y="5925294"/>
            <a:ext cx="11711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inattention is less impactful, since the probably to incur in a serious accidents are ~ 0.05%. Anyway, always pay attention at driving!!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440D3DB-FA51-4081-B439-F468D9D4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65" y="745477"/>
            <a:ext cx="10050898" cy="512266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39E9FE-804D-47ED-B6F7-9747F2111D4F}"/>
              </a:ext>
            </a:extLst>
          </p:cNvPr>
          <p:cNvSpPr txBox="1"/>
          <p:nvPr/>
        </p:nvSpPr>
        <p:spPr>
          <a:xfrm>
            <a:off x="240013" y="109408"/>
            <a:ext cx="11936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Inattention </a:t>
            </a:r>
          </a:p>
        </p:txBody>
      </p:sp>
    </p:spTree>
    <p:extLst>
      <p:ext uri="{BB962C8B-B14F-4D97-AF65-F5344CB8AC3E}">
        <p14:creationId xmlns:p14="http://schemas.microsoft.com/office/powerpoint/2010/main" val="196509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340B5A5-2FA2-47EC-9273-98CB2DD40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42" y="1272203"/>
            <a:ext cx="7910209" cy="405548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7A715E9-8242-40F3-AE5E-954A7B919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57" y="1947208"/>
            <a:ext cx="2800741" cy="270547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895AD5B-218D-4DC8-B342-D11C4507182E}"/>
              </a:ext>
            </a:extLst>
          </p:cNvPr>
          <p:cNvSpPr txBox="1"/>
          <p:nvPr/>
        </p:nvSpPr>
        <p:spPr>
          <a:xfrm>
            <a:off x="240013" y="109408"/>
            <a:ext cx="11936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Road Conditions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D1B39F0-1CEA-412C-AF66-83FC539C8CC3}"/>
              </a:ext>
            </a:extLst>
          </p:cNvPr>
          <p:cNvSpPr txBox="1"/>
          <p:nvPr/>
        </p:nvSpPr>
        <p:spPr>
          <a:xfrm>
            <a:off x="240013" y="5905712"/>
            <a:ext cx="11711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majority of the accidents were registered in a Dry condition. Anyway, the probability of a serious accident are 0.21% (dry) against 0.14% (wet)</a:t>
            </a:r>
          </a:p>
        </p:txBody>
      </p:sp>
    </p:spTree>
    <p:extLst>
      <p:ext uri="{BB962C8B-B14F-4D97-AF65-F5344CB8AC3E}">
        <p14:creationId xmlns:p14="http://schemas.microsoft.com/office/powerpoint/2010/main" val="4099468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65196F-5CCB-4659-82C3-0D172DE486BD}"/>
              </a:ext>
            </a:extLst>
          </p:cNvPr>
          <p:cNvSpPr txBox="1"/>
          <p:nvPr/>
        </p:nvSpPr>
        <p:spPr>
          <a:xfrm>
            <a:off x="240013" y="5905712"/>
            <a:ext cx="11711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To be noticed the number of accidents occurred in daily light and in dark with lights on, for severity = 3 and 4 the numbers are almost the same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39E9FE-804D-47ED-B6F7-9747F2111D4F}"/>
              </a:ext>
            </a:extLst>
          </p:cNvPr>
          <p:cNvSpPr txBox="1"/>
          <p:nvPr/>
        </p:nvSpPr>
        <p:spPr>
          <a:xfrm>
            <a:off x="240013" y="109408"/>
            <a:ext cx="11936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Light Conditions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EC5FA1D-0858-4205-8E3E-C011FB52E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83" y="694183"/>
            <a:ext cx="7841802" cy="453359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FA24C3C-E247-4999-BCBD-6191EE5AA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43" y="1673860"/>
            <a:ext cx="3443535" cy="283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83593"/>
      </p:ext>
    </p:extLst>
  </p:cSld>
  <p:clrMapOvr>
    <a:masterClrMapping/>
  </p:clrMapOvr>
</p:sld>
</file>

<file path=ppt/theme/theme1.xml><?xml version="1.0" encoding="utf-8"?>
<a:theme xmlns:a="http://schemas.openxmlformats.org/drawingml/2006/main" name="Sezione">
  <a:themeElements>
    <a:clrScheme name="Sezion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zion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zion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TM02900771[[fn=Sezione]]</Template>
  <TotalTime>399</TotalTime>
  <Words>735</Words>
  <Application>Microsoft Office PowerPoint</Application>
  <PresentationFormat>Widescreen</PresentationFormat>
  <Paragraphs>66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Helvetica Neue</vt:lpstr>
      <vt:lpstr>Wingdings 3</vt:lpstr>
      <vt:lpstr>Sezione</vt:lpstr>
      <vt:lpstr>TRAFFIC ACCIDENT SEVERITY PREDICTION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Accident Severity Prediction</dc:title>
  <dc:creator>Francesco</dc:creator>
  <cp:lastModifiedBy>Francesco</cp:lastModifiedBy>
  <cp:revision>21</cp:revision>
  <dcterms:created xsi:type="dcterms:W3CDTF">2020-10-21T11:14:21Z</dcterms:created>
  <dcterms:modified xsi:type="dcterms:W3CDTF">2020-10-21T22:27:45Z</dcterms:modified>
</cp:coreProperties>
</file>